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70" autoAdjust="0"/>
    <p:restoredTop sz="94660"/>
  </p:normalViewPr>
  <p:slideViewPr>
    <p:cSldViewPr snapToGrid="0">
      <p:cViewPr varScale="1">
        <p:scale>
          <a:sx n="92" d="100"/>
          <a:sy n="92" d="100"/>
        </p:scale>
        <p:origin x="48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nl-NL" smtClean="0"/>
              <a:t>Klik om de stijl te bewerken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nl-NL" smtClean="0"/>
              <a:t>Klik om de stijl te bewerken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8C79C5D-2A6F-F04D-97DA-BEF2467B64E4}" type="datetimeFigureOut">
              <a:rPr lang="en-US" dirty="0"/>
              <a:pPr/>
              <a:t>11/23/2017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nl-NL" smtClean="0"/>
              <a:t>Klik om de stijl te bewerken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nl-NL" smtClean="0"/>
              <a:t>Klik om de modelstijlen te bewerken</a:t>
            </a:r>
          </a:p>
        </p:txBody>
      </p:sp>
      <p:sp>
        <p:nvSpPr>
          <p:cNvPr id="4" name="Date Placeholder 3"/>
          <p:cNvSpPr>
            <a:spLocks noGrp="1"/>
          </p:cNvSpPr>
          <p:nvPr>
            <p:ph type="dt" sz="half" idx="10"/>
          </p:nvPr>
        </p:nvSpPr>
        <p:spPr/>
        <p:txBody>
          <a:bodyPr/>
          <a:lstStyle/>
          <a:p>
            <a:fld id="{8DFA1846-DA80-1C48-A609-854EA85C59AD}" type="datetimeFigureOut">
              <a:rPr lang="en-US" dirty="0"/>
              <a:pPr/>
              <a:t>11/23/2017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nl-NL" smtClean="0"/>
              <a:t>Klik om de stijl te bewerken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nl-NL" smtClean="0"/>
              <a:t>Klik om de modelstijlen te bewerken</a:t>
            </a:r>
          </a:p>
        </p:txBody>
      </p:sp>
      <p:sp>
        <p:nvSpPr>
          <p:cNvPr id="2" name="Date Placeholder 1"/>
          <p:cNvSpPr>
            <a:spLocks noGrp="1"/>
          </p:cNvSpPr>
          <p:nvPr>
            <p:ph type="dt" sz="half" idx="10"/>
          </p:nvPr>
        </p:nvSpPr>
        <p:spPr/>
        <p:txBody>
          <a:bodyPr/>
          <a:lstStyle/>
          <a:p>
            <a:fld id="{FBF54567-0DE4-3F47-BF90-CB84690072F9}" type="datetimeFigureOut">
              <a:rPr lang="en-US" dirty="0"/>
              <a:pPr/>
              <a:t>11/23/2017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nl-NL" smtClean="0"/>
              <a:t>Klik om de stijl te bewerken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nl-NL" smtClean="0"/>
              <a:t>Klik om de stijl te bewerken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8DFA1846-DA80-1C48-A609-854EA85C59AD}" type="datetimeFigureOut">
              <a:rPr lang="en-US" dirty="0"/>
              <a:pPr/>
              <a:t>11/23/2017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nl-NL" smtClean="0"/>
              <a:t>Klik om de stijl te bewerken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D0DF5E60-9974-AC48-9591-99C2BB44B7CF}" type="datetimeFigureOut">
              <a:rPr lang="en-US" dirty="0"/>
              <a:pPr/>
              <a:t>11/23/2017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nl-NL" smtClean="0"/>
              <a:t>Klik om de stijl te bewerken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11/23/2017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nl-NL" smtClean="0"/>
              <a:t>Klik om de stijl te bewerken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11/23/2017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r>
              <a:rPr lang="nl-NL" dirty="0" smtClean="0">
                <a:latin typeface="Arial" panose="020B0604020202020204" pitchFamily="34" charset="0"/>
                <a:cs typeface="Arial" panose="020B0604020202020204" pitchFamily="34" charset="0"/>
              </a:rPr>
              <a:t>Gedrag koe en varken </a:t>
            </a:r>
            <a:endParaRPr lang="nl-NL" dirty="0">
              <a:latin typeface="Arial" panose="020B0604020202020204" pitchFamily="34" charset="0"/>
              <a:cs typeface="Arial" panose="020B0604020202020204" pitchFamily="34" charset="0"/>
            </a:endParaRPr>
          </a:p>
        </p:txBody>
      </p:sp>
      <p:sp>
        <p:nvSpPr>
          <p:cNvPr id="3" name="Ondertitel 2"/>
          <p:cNvSpPr>
            <a:spLocks noGrp="1"/>
          </p:cNvSpPr>
          <p:nvPr>
            <p:ph type="subTitle" idx="1"/>
          </p:nvPr>
        </p:nvSpPr>
        <p:spPr/>
        <p:txBody>
          <a:bodyPr/>
          <a:lstStyle/>
          <a:p>
            <a:pPr algn="ctr"/>
            <a:r>
              <a:rPr lang="nl-NL" b="1" dirty="0" smtClean="0">
                <a:latin typeface="Arial" panose="020B0604020202020204" pitchFamily="34" charset="0"/>
                <a:cs typeface="Arial" panose="020B0604020202020204" pitchFamily="34" charset="0"/>
              </a:rPr>
              <a:t>Carmen Seesink, Arthur Jongste en Heleen te Vaanholt</a:t>
            </a:r>
            <a:endParaRPr lang="nl-NL"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2001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Welzijnsproblemen </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p:txBody>
          <a:bodyPr/>
          <a:lstStyle/>
          <a:p>
            <a:r>
              <a:rPr lang="nl-NL" dirty="0" smtClean="0">
                <a:latin typeface="Arial" panose="020B0604020202020204" pitchFamily="34" charset="0"/>
                <a:cs typeface="Arial" panose="020B0604020202020204" pitchFamily="34" charset="0"/>
              </a:rPr>
              <a:t>Runderen hebben te weinig persoonlijke ruimte.</a:t>
            </a:r>
          </a:p>
          <a:p>
            <a:r>
              <a:rPr lang="nl-NL" dirty="0" smtClean="0">
                <a:latin typeface="Arial" panose="020B0604020202020204" pitchFamily="34" charset="0"/>
                <a:cs typeface="Arial" panose="020B0604020202020204" pitchFamily="34" charset="0"/>
              </a:rPr>
              <a:t>Verkeerde omgeving van leven. </a:t>
            </a:r>
            <a:endParaRPr lang="nl-NL" dirty="0">
              <a:latin typeface="Arial" panose="020B0604020202020204" pitchFamily="34" charset="0"/>
              <a:cs typeface="Arial" panose="020B0604020202020204" pitchFamily="34" charset="0"/>
            </a:endParaRPr>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lstStyle/>
          <a:p>
            <a:r>
              <a:rPr lang="nl-NL" dirty="0" smtClean="0">
                <a:latin typeface="Arial" panose="020B0604020202020204" pitchFamily="34" charset="0"/>
                <a:cs typeface="Arial" panose="020B0604020202020204" pitchFamily="34" charset="0"/>
              </a:rPr>
              <a:t>Onderschatting van het varken. </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1969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Omgang en stress</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a:xfrm>
            <a:off x="814728" y="2751138"/>
            <a:ext cx="5284735" cy="3608098"/>
          </a:xfrm>
        </p:spPr>
        <p:txBody>
          <a:bodyPr>
            <a:normAutofit fontScale="47500" lnSpcReduction="20000"/>
          </a:bodyPr>
          <a:lstStyle/>
          <a:p>
            <a:r>
              <a:rPr lang="nl-NL" sz="2900" dirty="0">
                <a:latin typeface="Arial" panose="020B0604020202020204" pitchFamily="34" charset="0"/>
                <a:cs typeface="Arial" panose="020B0604020202020204" pitchFamily="34" charset="0"/>
              </a:rPr>
              <a:t>Onrust kan verschillende oorzaken hebben, zoals koppelgrootte, koeien met hoorns, overbezetting, aantal vreetplaatsen, breedte van de looppaden, plaats van de krachtvoerboxen en verschillende managementfactoren (zoals het vastzetten van tochtige dieren en een veehouder die regelmatig tussen de dieren loopt). </a:t>
            </a:r>
          </a:p>
          <a:p>
            <a:r>
              <a:rPr lang="nl-NL" sz="2900" dirty="0">
                <a:latin typeface="Arial" panose="020B0604020202020204" pitchFamily="34" charset="0"/>
                <a:cs typeface="Arial" panose="020B0604020202020204" pitchFamily="34" charset="0"/>
              </a:rPr>
              <a:t> Het verplaatsen van koeien naar een andere groep is erg stressvol voor de koe. Verplaats koeien bij voorkeur met meerdere tegelijk, ’s avonds of tijdens een actieve periode, bijvoorbeeld tijdens het voeren. </a:t>
            </a:r>
            <a:endParaRPr lang="nl-NL" sz="2900" dirty="0" smtClean="0">
              <a:latin typeface="Arial" panose="020B0604020202020204" pitchFamily="34" charset="0"/>
              <a:cs typeface="Arial" panose="020B0604020202020204" pitchFamily="34" charset="0"/>
            </a:endParaRPr>
          </a:p>
          <a:p>
            <a:r>
              <a:rPr lang="nl-NL" sz="2900" dirty="0">
                <a:latin typeface="Arial" panose="020B0604020202020204" pitchFamily="34" charset="0"/>
                <a:cs typeface="Arial" panose="020B0604020202020204" pitchFamily="34" charset="0"/>
              </a:rPr>
              <a:t>Hoogdrachtige en pas afgekalfde dieren zijn erg kwetsbaar voor stressmomenten. Het afkalven op zich betekent al stress voor de koe</a:t>
            </a:r>
            <a:r>
              <a:rPr lang="nl-NL" sz="2900" dirty="0" smtClean="0">
                <a:latin typeface="Arial" panose="020B0604020202020204" pitchFamily="34" charset="0"/>
                <a:cs typeface="Arial" panose="020B0604020202020204" pitchFamily="34" charset="0"/>
              </a:rPr>
              <a:t>.</a:t>
            </a:r>
          </a:p>
          <a:p>
            <a:r>
              <a:rPr lang="nl-NL" sz="2900" dirty="0">
                <a:latin typeface="Arial" panose="020B0604020202020204" pitchFamily="34" charset="0"/>
                <a:cs typeface="Arial" panose="020B0604020202020204" pitchFamily="34" charset="0"/>
              </a:rPr>
              <a:t>Als de temperatuur en luchtvochtigheid oplopen, kunnen koeien last krijgen van hittestress. Bij een omgevingstemperatuur van 25 graden Celsius en een luchtvochtigheid van 60 procent is er sprake van lichte stress.</a:t>
            </a:r>
          </a:p>
          <a:p>
            <a:pPr marL="0" indent="0">
              <a:buNone/>
            </a:pPr>
            <a:endParaRPr lang="nl-NL" dirty="0">
              <a:latin typeface="Arial" panose="020B0604020202020204" pitchFamily="34" charset="0"/>
              <a:cs typeface="Arial" panose="020B0604020202020204" pitchFamily="34" charset="0"/>
            </a:endParaRPr>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normAutofit fontScale="85000" lnSpcReduction="20000"/>
          </a:bodyPr>
          <a:lstStyle/>
          <a:p>
            <a:r>
              <a:rPr lang="nl-NL" dirty="0">
                <a:latin typeface="Arial" panose="020B0604020202020204" pitchFamily="34" charset="0"/>
                <a:cs typeface="Arial" panose="020B0604020202020204" pitchFamily="34" charset="0"/>
              </a:rPr>
              <a:t>Stress ontstaat als varkens niet blij zijn met de omstandigheden maar daar zelf niets aan kunnen veranderen. </a:t>
            </a:r>
            <a:endParaRPr lang="nl-NL" dirty="0" smtClean="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Denk ook aan factoren als een lekkend dak, tocht, pijn, ziekte, jeuk, hitte, verveling, ruzie, spenen, transport, een medische ingreep, een nieuwe stalgenoot of een nieuwe verzorger. Zelfs heel kleine veranderingen in de dagelijkse routine kunnen door varkens als zeer stresserend worden ervaren</a:t>
            </a:r>
            <a:r>
              <a:rPr lang="nl-NL" dirty="0" smtClean="0">
                <a:latin typeface="Arial" panose="020B0604020202020204" pitchFamily="34" charset="0"/>
                <a:cs typeface="Arial" panose="020B0604020202020204" pitchFamily="34" charset="0"/>
              </a:rPr>
              <a:t>.</a:t>
            </a:r>
          </a:p>
          <a:p>
            <a:r>
              <a:rPr lang="nl-NL" dirty="0">
                <a:latin typeface="Arial" panose="020B0604020202020204" pitchFamily="34" charset="0"/>
                <a:cs typeface="Arial" panose="020B0604020202020204" pitchFamily="34" charset="0"/>
              </a:rPr>
              <a:t>Varkens met stress eten, drinken en slapen minder en zijn onrustig, soms zelfs agressief. Ze kunnen dwangmatig gedrag ontwikkelen (staart- en </a:t>
            </a:r>
            <a:r>
              <a:rPr lang="nl-NL" dirty="0" err="1">
                <a:latin typeface="Arial" panose="020B0604020202020204" pitchFamily="34" charset="0"/>
                <a:cs typeface="Arial" panose="020B0604020202020204" pitchFamily="34" charset="0"/>
              </a:rPr>
              <a:t>oorbijten</a:t>
            </a:r>
            <a:r>
              <a:rPr lang="nl-NL" dirty="0">
                <a:latin typeface="Arial" panose="020B0604020202020204" pitchFamily="34" charset="0"/>
                <a:cs typeface="Arial" panose="020B0604020202020204" pitchFamily="34" charset="0"/>
              </a:rPr>
              <a:t>). Hun spieren voelen hard en gespannen aan. Hun afweersysteem raakt ontregeld en ze krijgen minder weerstand tegen ziektes.</a:t>
            </a:r>
          </a:p>
        </p:txBody>
      </p:sp>
    </p:spTree>
    <p:extLst>
      <p:ext uri="{BB962C8B-B14F-4D97-AF65-F5344CB8AC3E}">
        <p14:creationId xmlns:p14="http://schemas.microsoft.com/office/powerpoint/2010/main" val="102437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Lichaamstaal </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a:xfrm>
            <a:off x="814729" y="2751138"/>
            <a:ext cx="5189856" cy="3597707"/>
          </a:xfrm>
        </p:spPr>
        <p:txBody>
          <a:bodyPr>
            <a:normAutofit fontScale="62500" lnSpcReduction="20000"/>
          </a:bodyPr>
          <a:lstStyle/>
          <a:p>
            <a:r>
              <a:rPr lang="nl-NL" sz="2200" dirty="0">
                <a:latin typeface="Arial" panose="020B0604020202020204" pitchFamily="34" charset="0"/>
                <a:cs typeface="Arial" panose="020B0604020202020204" pitchFamily="34" charset="0"/>
              </a:rPr>
              <a:t>Een staart die losjes omlaag hangt, wijst op een tevreden, ontspannen koe. </a:t>
            </a:r>
            <a:endParaRPr lang="nl-NL" sz="2200" dirty="0" smtClean="0">
              <a:latin typeface="Arial" panose="020B0604020202020204" pitchFamily="34" charset="0"/>
              <a:cs typeface="Arial" panose="020B0604020202020204" pitchFamily="34" charset="0"/>
            </a:endParaRPr>
          </a:p>
          <a:p>
            <a:r>
              <a:rPr lang="nl-NL" sz="2200" dirty="0">
                <a:latin typeface="Arial" panose="020B0604020202020204" pitchFamily="34" charset="0"/>
                <a:cs typeface="Arial" panose="020B0604020202020204" pitchFamily="34" charset="0"/>
              </a:rPr>
              <a:t>Een vrolijke of speelse koe draagt haar staart met een buiging of knik erin</a:t>
            </a:r>
            <a:r>
              <a:rPr lang="nl-NL" sz="2200" dirty="0" smtClean="0">
                <a:latin typeface="Arial" panose="020B0604020202020204" pitchFamily="34" charset="0"/>
                <a:cs typeface="Arial" panose="020B0604020202020204" pitchFamily="34" charset="0"/>
              </a:rPr>
              <a:t>.</a:t>
            </a:r>
          </a:p>
          <a:p>
            <a:r>
              <a:rPr lang="nl-NL" sz="2200" dirty="0">
                <a:latin typeface="Arial" panose="020B0604020202020204" pitchFamily="34" charset="0"/>
                <a:cs typeface="Arial" panose="020B0604020202020204" pitchFamily="34" charset="0"/>
              </a:rPr>
              <a:t>Een koe door het dolle heen, dan springt zij rond met een staart die ver van het lichaam afstaat, van horizontaal naar achteren tot als een vlaggenstok naar boven</a:t>
            </a:r>
            <a:r>
              <a:rPr lang="nl-NL" sz="2200" dirty="0" smtClean="0">
                <a:latin typeface="Arial" panose="020B0604020202020204" pitchFamily="34" charset="0"/>
                <a:cs typeface="Arial" panose="020B0604020202020204" pitchFamily="34" charset="0"/>
              </a:rPr>
              <a:t>.</a:t>
            </a:r>
          </a:p>
          <a:p>
            <a:r>
              <a:rPr lang="nl-NL" sz="2200" dirty="0">
                <a:latin typeface="Arial" panose="020B0604020202020204" pitchFamily="34" charset="0"/>
                <a:cs typeface="Arial" panose="020B0604020202020204" pitchFamily="34" charset="0"/>
              </a:rPr>
              <a:t>Koeien die bang zijn, klemmen net als honden hun staart tussen de achterpoten. Hetzelfde doen ze als ze ziek zijn. </a:t>
            </a:r>
            <a:endParaRPr lang="nl-NL" sz="2200" dirty="0" smtClean="0">
              <a:latin typeface="Arial" panose="020B0604020202020204" pitchFamily="34" charset="0"/>
              <a:cs typeface="Arial" panose="020B0604020202020204" pitchFamily="34" charset="0"/>
            </a:endParaRPr>
          </a:p>
          <a:p>
            <a:r>
              <a:rPr lang="nl-NL" sz="2200" dirty="0">
                <a:latin typeface="Arial" panose="020B0604020202020204" pitchFamily="34" charset="0"/>
                <a:cs typeface="Arial" panose="020B0604020202020204" pitchFamily="34" charset="0"/>
              </a:rPr>
              <a:t>Een boze koe houdt haar staart juist een stukje van het lichaam af</a:t>
            </a:r>
            <a:r>
              <a:rPr lang="nl-NL" sz="2200" dirty="0" smtClean="0">
                <a:latin typeface="Arial" panose="020B0604020202020204" pitchFamily="34" charset="0"/>
                <a:cs typeface="Arial" panose="020B0604020202020204" pitchFamily="34" charset="0"/>
              </a:rPr>
              <a:t>.</a:t>
            </a:r>
          </a:p>
          <a:p>
            <a:r>
              <a:rPr lang="nl-NL" sz="2200" dirty="0">
                <a:latin typeface="Arial" panose="020B0604020202020204" pitchFamily="34" charset="0"/>
                <a:cs typeface="Arial" panose="020B0604020202020204" pitchFamily="34" charset="0"/>
              </a:rPr>
              <a:t>Een koeienstaart die ietsje opzij gehouden wordt, waardoor de geslachtsdelen van de koe goed te zien zijn, duidt op tochtigheid (bronstigheid) van de koe.</a:t>
            </a:r>
            <a:endParaRPr lang="nl-NL" sz="2200" dirty="0" smtClean="0">
              <a:latin typeface="Arial" panose="020B0604020202020204" pitchFamily="34" charset="0"/>
              <a:cs typeface="Arial" panose="020B0604020202020204" pitchFamily="34" charset="0"/>
            </a:endParaRPr>
          </a:p>
          <a:p>
            <a:endParaRPr lang="nl-NL" dirty="0">
              <a:latin typeface="Arial" panose="020B0604020202020204" pitchFamily="34" charset="0"/>
              <a:cs typeface="Arial" panose="020B0604020202020204" pitchFamily="34" charset="0"/>
            </a:endParaRPr>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normAutofit/>
          </a:bodyPr>
          <a:lstStyle/>
          <a:p>
            <a:r>
              <a:rPr lang="nl-NL" sz="1600" dirty="0">
                <a:latin typeface="Arial" panose="020B0604020202020204" pitchFamily="34" charset="0"/>
                <a:cs typeface="Arial" panose="020B0604020202020204" pitchFamily="34" charset="0"/>
              </a:rPr>
              <a:t>B</a:t>
            </a:r>
            <a:r>
              <a:rPr lang="nl-NL" sz="1600" dirty="0" smtClean="0">
                <a:latin typeface="Arial" panose="020B0604020202020204" pitchFamily="34" charset="0"/>
                <a:cs typeface="Arial" panose="020B0604020202020204" pitchFamily="34" charset="0"/>
              </a:rPr>
              <a:t>lij; rennen</a:t>
            </a:r>
            <a:r>
              <a:rPr lang="nl-NL" sz="1600" dirty="0">
                <a:latin typeface="Arial" panose="020B0604020202020204" pitchFamily="34" charset="0"/>
                <a:cs typeface="Arial" panose="020B0604020202020204" pitchFamily="34" charset="0"/>
              </a:rPr>
              <a:t>, plotseling stoppen en zich ineens op hun gat laten vallen. Meteen weer opkrabbelen, pirouetjes draaien, heen en weer swingen met hun lijfjes, elkaar achterna </a:t>
            </a:r>
            <a:r>
              <a:rPr lang="nl-NL" sz="1600" dirty="0" smtClean="0">
                <a:latin typeface="Arial" panose="020B0604020202020204" pitchFamily="34" charset="0"/>
                <a:cs typeface="Arial" panose="020B0604020202020204" pitchFamily="34" charset="0"/>
              </a:rPr>
              <a:t>zitten en elkaar opporren.</a:t>
            </a:r>
          </a:p>
          <a:p>
            <a:r>
              <a:rPr lang="nl-NL" sz="1600" dirty="0">
                <a:latin typeface="Arial" panose="020B0604020202020204" pitchFamily="34" charset="0"/>
                <a:cs typeface="Arial" panose="020B0604020202020204" pitchFamily="34" charset="0"/>
              </a:rPr>
              <a:t>Bang; </a:t>
            </a:r>
            <a:r>
              <a:rPr lang="nl-NL" sz="1600" dirty="0" smtClean="0">
                <a:latin typeface="Arial" panose="020B0604020202020204" pitchFamily="34" charset="0"/>
                <a:cs typeface="Arial" panose="020B0604020202020204" pitchFamily="34" charset="0"/>
              </a:rPr>
              <a:t>kopje </a:t>
            </a:r>
            <a:r>
              <a:rPr lang="nl-NL" sz="1600" dirty="0">
                <a:latin typeface="Arial" panose="020B0604020202020204" pitchFamily="34" charset="0"/>
                <a:cs typeface="Arial" panose="020B0604020202020204" pitchFamily="34" charset="0"/>
              </a:rPr>
              <a:t>naar beneden, afgezakt kontje, staartje tussen de benen. </a:t>
            </a:r>
            <a:endParaRPr lang="nl-NL" sz="1600" dirty="0" smtClean="0">
              <a:latin typeface="Arial" panose="020B0604020202020204" pitchFamily="34" charset="0"/>
              <a:cs typeface="Arial" panose="020B0604020202020204" pitchFamily="34" charset="0"/>
            </a:endParaRPr>
          </a:p>
          <a:p>
            <a:r>
              <a:rPr lang="nl-NL" sz="1600" dirty="0" smtClean="0">
                <a:latin typeface="Arial" panose="020B0604020202020204" pitchFamily="34" charset="0"/>
                <a:cs typeface="Arial" panose="020B0604020202020204" pitchFamily="34" charset="0"/>
              </a:rPr>
              <a:t>Boos; kop opgeheven, knorrig. </a:t>
            </a:r>
          </a:p>
          <a:p>
            <a:r>
              <a:rPr lang="nl-NL" sz="1600" dirty="0" smtClean="0">
                <a:latin typeface="Arial" panose="020B0604020202020204" pitchFamily="34" charset="0"/>
                <a:cs typeface="Arial" panose="020B0604020202020204" pitchFamily="34" charset="0"/>
              </a:rPr>
              <a:t>Bedroefd</a:t>
            </a:r>
            <a:r>
              <a:rPr lang="nl-NL" sz="1600" dirty="0">
                <a:latin typeface="Arial" panose="020B0604020202020204" pitchFamily="34" charset="0"/>
                <a:cs typeface="Arial" panose="020B0604020202020204" pitchFamily="34" charset="0"/>
              </a:rPr>
              <a:t>; varken trekt zich terug en wordt steeds </a:t>
            </a:r>
            <a:r>
              <a:rPr lang="nl-NL" sz="1600" dirty="0" smtClean="0">
                <a:latin typeface="Arial" panose="020B0604020202020204" pitchFamily="34" charset="0"/>
                <a:cs typeface="Arial" panose="020B0604020202020204" pitchFamily="34" charset="0"/>
              </a:rPr>
              <a:t>stiller.</a:t>
            </a:r>
            <a:endParaRPr lang="nl-NL"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4194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Sociaal gedrag</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p:txBody>
          <a:bodyPr>
            <a:normAutofit/>
          </a:bodyPr>
          <a:lstStyle/>
          <a:p>
            <a:pPr lvl="0"/>
            <a:r>
              <a:rPr lang="nl-NL" dirty="0" smtClean="0">
                <a:latin typeface="Arial" panose="020B0604020202020204" pitchFamily="34" charset="0"/>
                <a:cs typeface="Arial" panose="020B0604020202020204" pitchFamily="34" charset="0"/>
              </a:rPr>
              <a:t>Sociale dieren.</a:t>
            </a:r>
          </a:p>
          <a:p>
            <a:pPr lvl="0"/>
            <a:r>
              <a:rPr lang="nl-NL" dirty="0" smtClean="0">
                <a:latin typeface="Arial" panose="020B0604020202020204" pitchFamily="34" charset="0"/>
                <a:cs typeface="Arial" panose="020B0604020202020204" pitchFamily="34" charset="0"/>
              </a:rPr>
              <a:t>Een koe alleen, kan niet goed functioneren.</a:t>
            </a:r>
          </a:p>
          <a:p>
            <a:pPr lvl="0"/>
            <a:r>
              <a:rPr lang="nl-NL" dirty="0" smtClean="0">
                <a:latin typeface="Arial" panose="020B0604020202020204" pitchFamily="34" charset="0"/>
                <a:cs typeface="Arial" panose="020B0604020202020204" pitchFamily="34" charset="0"/>
              </a:rPr>
              <a:t>Stabiele rangorde bij runderen.</a:t>
            </a:r>
          </a:p>
          <a:p>
            <a:pPr lvl="0"/>
            <a:r>
              <a:rPr lang="nl-NL" dirty="0" smtClean="0">
                <a:latin typeface="Arial" panose="020B0604020202020204" pitchFamily="34" charset="0"/>
                <a:cs typeface="Arial" panose="020B0604020202020204" pitchFamily="34" charset="0"/>
              </a:rPr>
              <a:t>Vriendschappen sluiten tussen dieren binnen een kudde.</a:t>
            </a:r>
          </a:p>
          <a:p>
            <a:pPr lvl="0"/>
            <a:r>
              <a:rPr lang="nl-NL" dirty="0" smtClean="0">
                <a:latin typeface="Arial" panose="020B0604020202020204" pitchFamily="34" charset="0"/>
                <a:cs typeface="Arial" panose="020B0604020202020204" pitchFamily="34" charset="0"/>
              </a:rPr>
              <a:t>Door te dreigen, te wijken en elkaar te likken bevestigen runderen hun onderlinge relaties. </a:t>
            </a:r>
          </a:p>
          <a:p>
            <a:endParaRPr lang="nl-NL" dirty="0">
              <a:latin typeface="Arial" panose="020B0604020202020204" pitchFamily="34" charset="0"/>
              <a:cs typeface="Arial" panose="020B0604020202020204" pitchFamily="34" charset="0"/>
            </a:endParaRPr>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a:xfrm>
            <a:off x="6187415" y="2751138"/>
            <a:ext cx="5194583" cy="3848445"/>
          </a:xfrm>
        </p:spPr>
        <p:txBody>
          <a:bodyPr>
            <a:normAutofit lnSpcReduction="10000"/>
          </a:bodyPr>
          <a:lstStyle/>
          <a:p>
            <a:pPr lvl="0"/>
            <a:r>
              <a:rPr lang="nl-NL" dirty="0">
                <a:latin typeface="Arial" panose="020B0604020202020204" pitchFamily="34" charset="0"/>
                <a:cs typeface="Arial" panose="020B0604020202020204" pitchFamily="34" charset="0"/>
              </a:rPr>
              <a:t>Sociale en gevoelige </a:t>
            </a:r>
            <a:r>
              <a:rPr lang="nl-NL" dirty="0" smtClean="0">
                <a:latin typeface="Arial" panose="020B0604020202020204" pitchFamily="34" charset="0"/>
                <a:cs typeface="Arial" panose="020B0604020202020204" pitchFamily="34" charset="0"/>
              </a:rPr>
              <a:t>dieren.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Een varken alleen, dat kan absoluut </a:t>
            </a:r>
            <a:r>
              <a:rPr lang="nl-NL" dirty="0" smtClean="0">
                <a:latin typeface="Arial" panose="020B0604020202020204" pitchFamily="34" charset="0"/>
                <a:cs typeface="Arial" panose="020B0604020202020204" pitchFamily="34" charset="0"/>
              </a:rPr>
              <a:t>niet.</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Onbeperkt eten en </a:t>
            </a:r>
            <a:r>
              <a:rPr lang="nl-NL" dirty="0" smtClean="0">
                <a:latin typeface="Arial" panose="020B0604020202020204" pitchFamily="34" charset="0"/>
                <a:cs typeface="Arial" panose="020B0604020202020204" pitchFamily="34" charset="0"/>
              </a:rPr>
              <a:t>drinken.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Ongeveer 4 uur per dag verkennen, spelen en </a:t>
            </a:r>
            <a:r>
              <a:rPr lang="nl-NL" dirty="0" smtClean="0">
                <a:latin typeface="Arial" panose="020B0604020202020204" pitchFamily="34" charset="0"/>
                <a:cs typeface="Arial" panose="020B0604020202020204" pitchFamily="34" charset="0"/>
              </a:rPr>
              <a:t>wroeten.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Aparte plek voor </a:t>
            </a:r>
            <a:r>
              <a:rPr lang="nl-NL" dirty="0" smtClean="0">
                <a:latin typeface="Arial" panose="020B0604020202020204" pitchFamily="34" charset="0"/>
                <a:cs typeface="Arial" panose="020B0604020202020204" pitchFamily="34" charset="0"/>
              </a:rPr>
              <a:t>mesten.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Ze willen zichzelf kunnen verzorgen (modderbad</a:t>
            </a:r>
            <a:r>
              <a:rPr lang="nl-NL" dirty="0" smtClean="0">
                <a:latin typeface="Arial" panose="020B0604020202020204" pitchFamily="34" charset="0"/>
                <a:cs typeface="Arial" panose="020B0604020202020204" pitchFamily="34" charset="0"/>
              </a:rPr>
              <a:t>).</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Ze kennen en herkennen 26 verschillende geluiden (Ergernis, tegenzin, welbehagen, honger, woede, pijn</a:t>
            </a:r>
            <a:r>
              <a:rPr lang="nl-NL" dirty="0" smtClean="0">
                <a:latin typeface="Arial" panose="020B0604020202020204" pitchFamily="34" charset="0"/>
                <a:cs typeface="Arial" panose="020B0604020202020204" pitchFamily="34" charset="0"/>
              </a:rPr>
              <a:t>).</a:t>
            </a:r>
            <a:endParaRPr lang="nl-NL" dirty="0">
              <a:latin typeface="Arial" panose="020B0604020202020204" pitchFamily="34" charset="0"/>
              <a:cs typeface="Arial" panose="020B0604020202020204" pitchFamily="34" charset="0"/>
            </a:endParaRPr>
          </a:p>
          <a:p>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587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Foerageer gedrag </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p:txBody>
          <a:bodyPr/>
          <a:lstStyle/>
          <a:p>
            <a:r>
              <a:rPr lang="nl-NL" dirty="0" smtClean="0">
                <a:latin typeface="Arial" panose="020B0604020202020204" pitchFamily="34" charset="0"/>
                <a:cs typeface="Arial" panose="020B0604020202020204" pitchFamily="34" charset="0"/>
              </a:rPr>
              <a:t>Grazen grotendeels van de dag.</a:t>
            </a:r>
          </a:p>
          <a:p>
            <a:r>
              <a:rPr lang="nl-NL" dirty="0" smtClean="0">
                <a:latin typeface="Arial" panose="020B0604020202020204" pitchFamily="34" charset="0"/>
                <a:cs typeface="Arial" panose="020B0604020202020204" pitchFamily="34" charset="0"/>
              </a:rPr>
              <a:t>Herkauwen. </a:t>
            </a:r>
            <a:endParaRPr lang="nl-NL" dirty="0">
              <a:latin typeface="Arial" panose="020B0604020202020204" pitchFamily="34" charset="0"/>
              <a:cs typeface="Arial" panose="020B0604020202020204" pitchFamily="34" charset="0"/>
            </a:endParaRPr>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lstStyle/>
          <a:p>
            <a:r>
              <a:rPr lang="nl-NL" dirty="0" smtClean="0">
                <a:latin typeface="Arial" panose="020B0604020202020204" pitchFamily="34" charset="0"/>
                <a:cs typeface="Arial" panose="020B0604020202020204" pitchFamily="34" charset="0"/>
              </a:rPr>
              <a:t>Wroeten. </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1295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Dagritme </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p:txBody>
          <a:bodyPr/>
          <a:lstStyle/>
          <a:p>
            <a:r>
              <a:rPr lang="nl-NL" dirty="0" smtClean="0">
                <a:latin typeface="Arial" panose="020B0604020202020204" pitchFamily="34" charset="0"/>
                <a:cs typeface="Arial" panose="020B0604020202020204" pitchFamily="34" charset="0"/>
              </a:rPr>
              <a:t>15 uur per dag liggen runderen.</a:t>
            </a:r>
          </a:p>
          <a:p>
            <a:r>
              <a:rPr lang="nl-NL" dirty="0" smtClean="0">
                <a:latin typeface="Arial" panose="020B0604020202020204" pitchFamily="34" charset="0"/>
                <a:cs typeface="Arial" panose="020B0604020202020204" pitchFamily="34" charset="0"/>
              </a:rPr>
              <a:t>6 tot 9 uur per dag grazen </a:t>
            </a:r>
            <a:r>
              <a:rPr lang="nl-NL" dirty="0" smtClean="0">
                <a:latin typeface="Arial" panose="020B0604020202020204" pitchFamily="34" charset="0"/>
                <a:cs typeface="Arial" panose="020B0604020202020204" pitchFamily="34" charset="0"/>
              </a:rPr>
              <a:t>runderen. </a:t>
            </a:r>
            <a:endParaRPr lang="nl-NL" dirty="0">
              <a:latin typeface="Arial" panose="020B0604020202020204" pitchFamily="34" charset="0"/>
              <a:cs typeface="Arial" panose="020B0604020202020204" pitchFamily="34" charset="0"/>
            </a:endParaRPr>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lstStyle/>
          <a:p>
            <a:r>
              <a:rPr lang="nl-NL" dirty="0" smtClean="0">
                <a:latin typeface="Arial" panose="020B0604020202020204" pitchFamily="34" charset="0"/>
                <a:cs typeface="Arial" panose="020B0604020202020204" pitchFamily="34" charset="0"/>
              </a:rPr>
              <a:t>70% van de tijd zijn varkens aan het wroeten.</a:t>
            </a:r>
          </a:p>
          <a:p>
            <a:r>
              <a:rPr lang="nl-NL" dirty="0" smtClean="0">
                <a:latin typeface="Arial" panose="020B0604020202020204" pitchFamily="34" charset="0"/>
                <a:cs typeface="Arial" panose="020B0604020202020204" pitchFamily="34" charset="0"/>
              </a:rPr>
              <a:t>Liggen. </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7682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Voortplantingsgedrag </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p:txBody>
          <a:bodyPr/>
          <a:lstStyle/>
          <a:p>
            <a:pPr lvl="0"/>
            <a:r>
              <a:rPr lang="nl-NL" dirty="0">
                <a:latin typeface="Arial" panose="020B0604020202020204" pitchFamily="34" charset="0"/>
                <a:cs typeface="Arial" panose="020B0604020202020204" pitchFamily="34" charset="0"/>
              </a:rPr>
              <a:t>De paring duurt niet lang en zal met 2 minuutjes weer klaar zijn.</a:t>
            </a:r>
          </a:p>
          <a:p>
            <a:pPr lvl="0"/>
            <a:r>
              <a:rPr lang="nl-NL" dirty="0">
                <a:latin typeface="Arial" panose="020B0604020202020204" pitchFamily="34" charset="0"/>
                <a:cs typeface="Arial" panose="020B0604020202020204" pitchFamily="34" charset="0"/>
              </a:rPr>
              <a:t>Als de koe goed tochtig is zal ze het altijd toelaten dat de stier haar bespringt. </a:t>
            </a:r>
          </a:p>
          <a:p>
            <a:pPr lvl="0"/>
            <a:r>
              <a:rPr lang="nl-NL" dirty="0">
                <a:latin typeface="Arial" panose="020B0604020202020204" pitchFamily="34" charset="0"/>
                <a:cs typeface="Arial" panose="020B0604020202020204" pitchFamily="34" charset="0"/>
              </a:rPr>
              <a:t>De stieren loeien luid, dit is op 1,5 km ver nog te horen. </a:t>
            </a:r>
          </a:p>
          <a:p>
            <a:pPr marL="0" indent="0">
              <a:buNone/>
            </a:pPr>
            <a:endParaRPr lang="nl-NL" dirty="0"/>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lstStyle/>
          <a:p>
            <a:pPr lvl="0"/>
            <a:r>
              <a:rPr lang="nl-NL" dirty="0">
                <a:latin typeface="Arial" panose="020B0604020202020204" pitchFamily="34" charset="0"/>
                <a:cs typeface="Arial" panose="020B0604020202020204" pitchFamily="34" charset="0"/>
              </a:rPr>
              <a:t>Zeugen vertonen een ‘sta reflex’ als ze berig is, ze loopt dan niet meer weg als de beer haar wil bespringen. </a:t>
            </a:r>
          </a:p>
          <a:p>
            <a:pPr lvl="0"/>
            <a:r>
              <a:rPr lang="nl-NL" dirty="0">
                <a:latin typeface="Arial" panose="020B0604020202020204" pitchFamily="34" charset="0"/>
                <a:cs typeface="Arial" panose="020B0604020202020204" pitchFamily="34" charset="0"/>
              </a:rPr>
              <a:t>Hoe meer de beer stinkt, schuimbekt en kwijlt, hoe beter hij is. </a:t>
            </a:r>
          </a:p>
          <a:p>
            <a:pPr lvl="0"/>
            <a:r>
              <a:rPr lang="nl-NL" dirty="0">
                <a:latin typeface="Arial" panose="020B0604020202020204" pitchFamily="34" charset="0"/>
                <a:cs typeface="Arial" panose="020B0604020202020204" pitchFamily="34" charset="0"/>
              </a:rPr>
              <a:t>Paring van varkens kan wel 30 minuten duren. </a:t>
            </a:r>
          </a:p>
          <a:p>
            <a:pPr marL="0" indent="0">
              <a:buNone/>
            </a:pPr>
            <a:endParaRPr lang="nl-NL" dirty="0"/>
          </a:p>
        </p:txBody>
      </p:sp>
    </p:spTree>
    <p:extLst>
      <p:ext uri="{BB962C8B-B14F-4D97-AF65-F5344CB8AC3E}">
        <p14:creationId xmlns:p14="http://schemas.microsoft.com/office/powerpoint/2010/main" val="3990219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Territoriumgedrag </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p:txBody>
          <a:bodyPr/>
          <a:lstStyle/>
          <a:p>
            <a:r>
              <a:rPr lang="nl-NL" dirty="0" smtClean="0">
                <a:latin typeface="Arial" panose="020B0604020202020204" pitchFamily="34" charset="0"/>
                <a:cs typeface="Arial" panose="020B0604020202020204" pitchFamily="34" charset="0"/>
              </a:rPr>
              <a:t>Er is geen territoriumgedrag bij runderen. </a:t>
            </a:r>
          </a:p>
          <a:p>
            <a:r>
              <a:rPr lang="nl-NL" dirty="0">
                <a:latin typeface="Arial" panose="020B0604020202020204" pitchFamily="34" charset="0"/>
                <a:cs typeface="Arial" panose="020B0604020202020204" pitchFamily="34" charset="0"/>
              </a:rPr>
              <a:t>Meestal wordt dat bepaald door leeftijd en de tijd die een koe in de kudde verblijft. De afmetingen van de hoorns spelen hierbij mee: hoe ouder de dieren, hoe groter de hoorns, hoe hoger de rang. Via kop-kop-confrontaties wordt de rangorde bevestigd. Onthoornde koeien kunnen dat niet. Voor hun positiebepaling ‘scheppen’ zij in de buik en hals van andere dieren.</a:t>
            </a:r>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normAutofit fontScale="92500" lnSpcReduction="10000"/>
          </a:bodyPr>
          <a:lstStyle/>
          <a:p>
            <a:r>
              <a:rPr lang="nl-NL" dirty="0" smtClean="0">
                <a:latin typeface="Arial" panose="020B0604020202020204" pitchFamily="34" charset="0"/>
                <a:cs typeface="Arial" panose="020B0604020202020204" pitchFamily="34" charset="0"/>
              </a:rPr>
              <a:t>Varkens kunnen </a:t>
            </a:r>
            <a:r>
              <a:rPr lang="nl-NL" dirty="0">
                <a:latin typeface="Arial" panose="020B0604020202020204" pitchFamily="34" charset="0"/>
                <a:cs typeface="Arial" panose="020B0604020202020204" pitchFamily="34" charset="0"/>
              </a:rPr>
              <a:t>hun eigen territorium afbakenen net als honden? Alleen doen honden dit met het plassen tegen een boom en varkens met uitwerpselen van vocht uit hun pootklier. Bij varkens is het ook zo dat ze elkaar herkennen aan de </a:t>
            </a:r>
            <a:r>
              <a:rPr lang="nl-NL" dirty="0" smtClean="0">
                <a:latin typeface="Arial" panose="020B0604020202020204" pitchFamily="34" charset="0"/>
                <a:cs typeface="Arial" panose="020B0604020202020204" pitchFamily="34" charset="0"/>
              </a:rPr>
              <a:t>geur </a:t>
            </a:r>
            <a:r>
              <a:rPr lang="nl-NL" dirty="0">
                <a:latin typeface="Arial" panose="020B0604020202020204" pitchFamily="34" charset="0"/>
                <a:cs typeface="Arial" panose="020B0604020202020204" pitchFamily="34" charset="0"/>
              </a:rPr>
              <a:t>van het vocht uit de pootklier</a:t>
            </a:r>
            <a:r>
              <a:rPr lang="nl-NL" dirty="0" smtClean="0">
                <a:latin typeface="Arial" panose="020B0604020202020204" pitchFamily="34" charset="0"/>
                <a:cs typeface="Arial" panose="020B0604020202020204" pitchFamily="34" charset="0"/>
              </a:rPr>
              <a:t>.</a:t>
            </a:r>
          </a:p>
          <a:p>
            <a:r>
              <a:rPr lang="nl-NL" dirty="0">
                <a:latin typeface="Arial" panose="020B0604020202020204" pitchFamily="34" charset="0"/>
                <a:cs typeface="Arial" panose="020B0604020202020204" pitchFamily="34" charset="0"/>
              </a:rPr>
              <a:t>Varkens van dezelfde leeftijd bepalen hun onderlinge rangorde door vechten. De grootsten staan boven de kleinere. Dat begint al jong: tijdens het zogen. Na een paar dagen is de rangorde bepaald en heeft elke big zijn eigen tepel.</a:t>
            </a:r>
          </a:p>
        </p:txBody>
      </p:sp>
    </p:spTree>
    <p:extLst>
      <p:ext uri="{BB962C8B-B14F-4D97-AF65-F5344CB8AC3E}">
        <p14:creationId xmlns:p14="http://schemas.microsoft.com/office/powerpoint/2010/main" val="3360184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Afwijkend gedrag </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p:txBody>
          <a:bodyPr/>
          <a:lstStyle/>
          <a:p>
            <a:pPr lvl="0"/>
            <a:r>
              <a:rPr lang="nl-NL" dirty="0">
                <a:latin typeface="Arial" panose="020B0604020202020204" pitchFamily="34" charset="0"/>
                <a:cs typeface="Arial" panose="020B0604020202020204" pitchFamily="34" charset="0"/>
              </a:rPr>
              <a:t>Stereotype gedrag door verveling, stress, te weinig ruimte, pijn. </a:t>
            </a:r>
          </a:p>
          <a:p>
            <a:pPr lvl="0"/>
            <a:r>
              <a:rPr lang="nl-NL" dirty="0">
                <a:latin typeface="Arial" panose="020B0604020202020204" pitchFamily="34" charset="0"/>
                <a:cs typeface="Arial" panose="020B0604020202020204" pitchFamily="34" charset="0"/>
              </a:rPr>
              <a:t>Stang </a:t>
            </a:r>
            <a:r>
              <a:rPr lang="nl-NL" dirty="0" smtClean="0">
                <a:latin typeface="Arial" panose="020B0604020202020204" pitchFamily="34" charset="0"/>
                <a:cs typeface="Arial" panose="020B0604020202020204" pitchFamily="34" charset="0"/>
              </a:rPr>
              <a:t>likken.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Links naar rechts </a:t>
            </a:r>
            <a:r>
              <a:rPr lang="nl-NL" dirty="0" smtClean="0">
                <a:latin typeface="Arial" panose="020B0604020202020204" pitchFamily="34" charset="0"/>
                <a:cs typeface="Arial" panose="020B0604020202020204" pitchFamily="34" charset="0"/>
              </a:rPr>
              <a:t>lopen.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Niet meer willen </a:t>
            </a:r>
            <a:r>
              <a:rPr lang="nl-NL" dirty="0" smtClean="0">
                <a:latin typeface="Arial" panose="020B0604020202020204" pitchFamily="34" charset="0"/>
                <a:cs typeface="Arial" panose="020B0604020202020204" pitchFamily="34" charset="0"/>
              </a:rPr>
              <a:t>lopen.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Afzonderen van de andere koeien. </a:t>
            </a:r>
          </a:p>
          <a:p>
            <a:endParaRPr lang="nl-NL" dirty="0"/>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lstStyle/>
          <a:p>
            <a:pPr lvl="0"/>
            <a:r>
              <a:rPr lang="nl-NL" dirty="0">
                <a:latin typeface="Arial" panose="020B0604020202020204" pitchFamily="34" charset="0"/>
                <a:cs typeface="Arial" panose="020B0604020202020204" pitchFamily="34" charset="0"/>
              </a:rPr>
              <a:t>Stereotype gedrag door verveling, stress, te weinig ruimte, te vroeg gespeend. </a:t>
            </a:r>
          </a:p>
          <a:p>
            <a:pPr lvl="0"/>
            <a:r>
              <a:rPr lang="nl-NL" dirty="0">
                <a:latin typeface="Arial" panose="020B0604020202020204" pitchFamily="34" charset="0"/>
                <a:cs typeface="Arial" panose="020B0604020202020204" pitchFamily="34" charset="0"/>
              </a:rPr>
              <a:t>Neus tegen een ander varken op en neer </a:t>
            </a:r>
            <a:r>
              <a:rPr lang="nl-NL" dirty="0" smtClean="0">
                <a:latin typeface="Arial" panose="020B0604020202020204" pitchFamily="34" charset="0"/>
                <a:cs typeface="Arial" panose="020B0604020202020204" pitchFamily="34" charset="0"/>
              </a:rPr>
              <a:t>bewegen.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Stang </a:t>
            </a:r>
            <a:r>
              <a:rPr lang="nl-NL" dirty="0" smtClean="0">
                <a:latin typeface="Arial" panose="020B0604020202020204" pitchFamily="34" charset="0"/>
                <a:cs typeface="Arial" panose="020B0604020202020204" pitchFamily="34" charset="0"/>
              </a:rPr>
              <a:t>bijten.</a:t>
            </a:r>
            <a:endParaRPr lang="nl-NL" dirty="0">
              <a:latin typeface="Arial" panose="020B0604020202020204" pitchFamily="34" charset="0"/>
              <a:cs typeface="Arial" panose="020B0604020202020204" pitchFamily="34" charset="0"/>
            </a:endParaRPr>
          </a:p>
          <a:p>
            <a:pPr lvl="0"/>
            <a:r>
              <a:rPr lang="nl-NL" dirty="0">
                <a:latin typeface="Arial" panose="020B0604020202020204" pitchFamily="34" charset="0"/>
                <a:cs typeface="Arial" panose="020B0604020202020204" pitchFamily="34" charset="0"/>
              </a:rPr>
              <a:t>Staart en oren </a:t>
            </a:r>
            <a:r>
              <a:rPr lang="nl-NL" dirty="0" smtClean="0">
                <a:latin typeface="Arial" panose="020B0604020202020204" pitchFamily="34" charset="0"/>
                <a:cs typeface="Arial" panose="020B0604020202020204" pitchFamily="34" charset="0"/>
              </a:rPr>
              <a:t>bijten.</a:t>
            </a:r>
            <a:endParaRPr lang="nl-NL" dirty="0">
              <a:latin typeface="Arial" panose="020B0604020202020204" pitchFamily="34" charset="0"/>
              <a:cs typeface="Arial" panose="020B0604020202020204" pitchFamily="34" charset="0"/>
            </a:endParaRPr>
          </a:p>
          <a:p>
            <a:endParaRPr lang="nl-NL" dirty="0"/>
          </a:p>
        </p:txBody>
      </p:sp>
    </p:spTree>
    <p:extLst>
      <p:ext uri="{BB962C8B-B14F-4D97-AF65-F5344CB8AC3E}">
        <p14:creationId xmlns:p14="http://schemas.microsoft.com/office/powerpoint/2010/main" val="1044109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latin typeface="Arial" panose="020B0604020202020204" pitchFamily="34" charset="0"/>
                <a:cs typeface="Arial" panose="020B0604020202020204" pitchFamily="34" charset="0"/>
              </a:rPr>
              <a:t>Welzijnsmeting</a:t>
            </a:r>
            <a:endParaRPr lang="nl-NL" dirty="0">
              <a:latin typeface="Arial" panose="020B0604020202020204" pitchFamily="34" charset="0"/>
              <a:cs typeface="Arial" panose="020B0604020202020204" pitchFamily="34" charset="0"/>
            </a:endParaRPr>
          </a:p>
        </p:txBody>
      </p:sp>
      <p:sp>
        <p:nvSpPr>
          <p:cNvPr id="3" name="Tijdelijke aanduiding voor tekst 2"/>
          <p:cNvSpPr>
            <a:spLocks noGrp="1"/>
          </p:cNvSpPr>
          <p:nvPr>
            <p:ph type="body" idx="1"/>
          </p:nvPr>
        </p:nvSpPr>
        <p:spPr/>
        <p:txBody>
          <a:bodyPr/>
          <a:lstStyle/>
          <a:p>
            <a:r>
              <a:rPr lang="nl-NL" b="1" dirty="0" smtClean="0">
                <a:latin typeface="Arial" panose="020B0604020202020204" pitchFamily="34" charset="0"/>
                <a:cs typeface="Arial" panose="020B0604020202020204" pitchFamily="34" charset="0"/>
              </a:rPr>
              <a:t>Runderen  </a:t>
            </a:r>
            <a:endParaRPr lang="nl-NL" b="1" dirty="0">
              <a:latin typeface="Arial" panose="020B0604020202020204" pitchFamily="34" charset="0"/>
              <a:cs typeface="Arial" panose="020B0604020202020204" pitchFamily="34" charset="0"/>
            </a:endParaRPr>
          </a:p>
        </p:txBody>
      </p:sp>
      <p:sp>
        <p:nvSpPr>
          <p:cNvPr id="4" name="Tijdelijke aanduiding voor inhoud 3"/>
          <p:cNvSpPr>
            <a:spLocks noGrp="1"/>
          </p:cNvSpPr>
          <p:nvPr>
            <p:ph sz="half" idx="2"/>
          </p:nvPr>
        </p:nvSpPr>
        <p:spPr/>
        <p:txBody>
          <a:bodyPr/>
          <a:lstStyle/>
          <a:p>
            <a:r>
              <a:rPr lang="nl-NL" dirty="0">
                <a:latin typeface="Arial" panose="020B0604020202020204" pitchFamily="34" charset="0"/>
                <a:cs typeface="Arial" panose="020B0604020202020204" pitchFamily="34" charset="0"/>
              </a:rPr>
              <a:t>Welzijnsproblemen bij melkvee hangen grotendeels samen met moederloze opfok, overbezetting, gladde en harde vloeren, gebrek weidegang, onevenwichtige voeding en onthoornen.</a:t>
            </a:r>
          </a:p>
        </p:txBody>
      </p:sp>
      <p:sp>
        <p:nvSpPr>
          <p:cNvPr id="5" name="Tijdelijke aanduiding voor tekst 4"/>
          <p:cNvSpPr>
            <a:spLocks noGrp="1"/>
          </p:cNvSpPr>
          <p:nvPr>
            <p:ph type="body" sz="quarter" idx="3"/>
          </p:nvPr>
        </p:nvSpPr>
        <p:spPr/>
        <p:txBody>
          <a:bodyPr/>
          <a:lstStyle/>
          <a:p>
            <a:r>
              <a:rPr lang="nl-NL" b="1" dirty="0" smtClean="0">
                <a:latin typeface="Arial" panose="020B0604020202020204" pitchFamily="34" charset="0"/>
                <a:cs typeface="Arial" panose="020B0604020202020204" pitchFamily="34" charset="0"/>
              </a:rPr>
              <a:t>Varken </a:t>
            </a:r>
            <a:endParaRPr lang="nl-NL" b="1" dirty="0">
              <a:latin typeface="Arial" panose="020B0604020202020204" pitchFamily="34" charset="0"/>
              <a:cs typeface="Arial" panose="020B0604020202020204" pitchFamily="34" charset="0"/>
            </a:endParaRPr>
          </a:p>
        </p:txBody>
      </p:sp>
      <p:sp>
        <p:nvSpPr>
          <p:cNvPr id="6" name="Tijdelijke aanduiding voor inhoud 5"/>
          <p:cNvSpPr>
            <a:spLocks noGrp="1"/>
          </p:cNvSpPr>
          <p:nvPr>
            <p:ph sz="quarter" idx="4"/>
          </p:nvPr>
        </p:nvSpPr>
        <p:spPr/>
        <p:txBody>
          <a:bodyPr/>
          <a:lstStyle/>
          <a:p>
            <a:r>
              <a:rPr lang="nl-NL" dirty="0">
                <a:latin typeface="Arial" panose="020B0604020202020204" pitchFamily="34" charset="0"/>
                <a:cs typeface="Arial" panose="020B0604020202020204" pitchFamily="34" charset="0"/>
              </a:rPr>
              <a:t>Welzijnsproblemen bij varkens hangen grotendeels samen met individuele huisvesting, mengen, prikkelarme omgeving, ruimtegebrek, vroeg spenen, ingrepen (castreren, couperen, tandjes slijpen), snelle groei en slecht stalklimaat.</a:t>
            </a:r>
          </a:p>
        </p:txBody>
      </p:sp>
    </p:spTree>
    <p:extLst>
      <p:ext uri="{BB962C8B-B14F-4D97-AF65-F5344CB8AC3E}">
        <p14:creationId xmlns:p14="http://schemas.microsoft.com/office/powerpoint/2010/main" val="1729761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eerbaar">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522</TotalTime>
  <Words>1056</Words>
  <Application>Microsoft Office PowerPoint</Application>
  <PresentationFormat>Breedbeeld</PresentationFormat>
  <Paragraphs>92</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Century Gothic</vt:lpstr>
      <vt:lpstr>Wingdings 2</vt:lpstr>
      <vt:lpstr>Citeerbaar</vt:lpstr>
      <vt:lpstr>Gedrag koe en varken </vt:lpstr>
      <vt:lpstr>Lichaamstaal </vt:lpstr>
      <vt:lpstr>Sociaal gedrag</vt:lpstr>
      <vt:lpstr>Foerageer gedrag </vt:lpstr>
      <vt:lpstr>Dagritme </vt:lpstr>
      <vt:lpstr>Voortplantingsgedrag </vt:lpstr>
      <vt:lpstr>Territoriumgedrag </vt:lpstr>
      <vt:lpstr>Afwijkend gedrag </vt:lpstr>
      <vt:lpstr>Welzijnsmeting</vt:lpstr>
      <vt:lpstr>Welzijnsproblemen </vt:lpstr>
      <vt:lpstr>Omgang en stress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Gedrag koe en varken </dc:title>
  <dc:creator>Heleen te Vaanholt</dc:creator>
  <cp:lastModifiedBy>Heleen te Vaanholt</cp:lastModifiedBy>
  <cp:revision>12</cp:revision>
  <dcterms:created xsi:type="dcterms:W3CDTF">2017-11-17T10:26:23Z</dcterms:created>
  <dcterms:modified xsi:type="dcterms:W3CDTF">2017-11-23T17:22:45Z</dcterms:modified>
</cp:coreProperties>
</file>